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278" r:id="rId5"/>
    <p:sldId id="279" r:id="rId6"/>
    <p:sldId id="280" r:id="rId7"/>
    <p:sldId id="281" r:id="rId8"/>
    <p:sldId id="282" r:id="rId9"/>
  </p:sldIdLst>
  <p:sldSz cx="6858000" cy="9906000" type="A4"/>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8F"/>
    <a:srgbClr val="0066CC"/>
    <a:srgbClr val="26C8C0"/>
    <a:srgbClr val="00D09E"/>
    <a:srgbClr val="99FF99"/>
    <a:srgbClr val="C4004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1" autoAdjust="0"/>
    <p:restoredTop sz="93775" autoAdjust="0"/>
  </p:normalViewPr>
  <p:slideViewPr>
    <p:cSldViewPr>
      <p:cViewPr varScale="1">
        <p:scale>
          <a:sx n="52" d="100"/>
          <a:sy n="52" d="100"/>
        </p:scale>
        <p:origin x="2364" y="56"/>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p:cNvSpPr>
            <a:spLocks noGrp="1" noChangeArrowheads="1"/>
          </p:cNvSpPr>
          <p:nvPr>
            <p:ph type="dt" sz="quarter" idx="1"/>
          </p:nvPr>
        </p:nvSpPr>
        <p:spPr bwMode="auto">
          <a:xfrm>
            <a:off x="3781425"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p:cNvSpPr>
            <a:spLocks noGrp="1" noChangeArrowheads="1"/>
          </p:cNvSpPr>
          <p:nvPr>
            <p:ph type="ftr" sz="quarter" idx="2"/>
          </p:nvPr>
        </p:nvSpPr>
        <p:spPr bwMode="auto">
          <a:xfrm>
            <a:off x="0" y="9432925"/>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1" name="Rectangle 5"/>
          <p:cNvSpPr>
            <a:spLocks noGrp="1" noChangeArrowheads="1"/>
          </p:cNvSpPr>
          <p:nvPr>
            <p:ph type="sldNum" sz="quarter" idx="3"/>
          </p:nvPr>
        </p:nvSpPr>
        <p:spPr bwMode="auto">
          <a:xfrm>
            <a:off x="3781425" y="9432925"/>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E04F62-1DE3-4478-A3BA-034A64BB0DF1}" type="slidenum">
              <a:rPr lang="en-US" altLang="en-US"/>
              <a:pPr/>
              <a:t>‹#›</a:t>
            </a:fld>
            <a:endParaRPr lang="en-US" altLang="en-US"/>
          </a:p>
        </p:txBody>
      </p:sp>
    </p:spTree>
    <p:extLst>
      <p:ext uri="{BB962C8B-B14F-4D97-AF65-F5344CB8AC3E}">
        <p14:creationId xmlns:p14="http://schemas.microsoft.com/office/powerpoint/2010/main" val="51881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p:cNvSpPr>
            <a:spLocks noGrp="1" noChangeArrowheads="1"/>
          </p:cNvSpPr>
          <p:nvPr>
            <p:ph type="dt" idx="1"/>
          </p:nvPr>
        </p:nvSpPr>
        <p:spPr bwMode="auto">
          <a:xfrm>
            <a:off x="3781425"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Grp="1" noRot="1" noChangeAspect="1" noChangeArrowheads="1" noTextEdit="1"/>
          </p:cNvSpPr>
          <p:nvPr>
            <p:ph type="sldImg" idx="2"/>
          </p:nvPr>
        </p:nvSpPr>
        <p:spPr bwMode="auto">
          <a:xfrm>
            <a:off x="2047875" y="746125"/>
            <a:ext cx="2576513" cy="37226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889000" y="4716463"/>
            <a:ext cx="48926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9432925"/>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p:cNvSpPr>
            <a:spLocks noGrp="1" noChangeArrowheads="1"/>
          </p:cNvSpPr>
          <p:nvPr>
            <p:ph type="sldNum" sz="quarter" idx="5"/>
          </p:nvPr>
        </p:nvSpPr>
        <p:spPr bwMode="auto">
          <a:xfrm>
            <a:off x="3781425" y="9432925"/>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115816E-D059-41ED-9BBE-DAFCED24E541}" type="slidenum">
              <a:rPr lang="en-US" altLang="en-US"/>
              <a:pPr/>
              <a:t>‹#›</a:t>
            </a:fld>
            <a:endParaRPr lang="en-US" altLang="en-US"/>
          </a:p>
        </p:txBody>
      </p:sp>
    </p:spTree>
    <p:extLst>
      <p:ext uri="{BB962C8B-B14F-4D97-AF65-F5344CB8AC3E}">
        <p14:creationId xmlns:p14="http://schemas.microsoft.com/office/powerpoint/2010/main" val="3382315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6575"/>
            <a:ext cx="5829300" cy="2124075"/>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A095F69-7526-42C3-8304-A00A5320C44C}" type="slidenum">
              <a:rPr lang="en-US" altLang="en-US"/>
              <a:pPr/>
              <a:t>‹#›</a:t>
            </a:fld>
            <a:endParaRPr lang="en-US" altLang="en-US"/>
          </a:p>
        </p:txBody>
      </p:sp>
    </p:spTree>
    <p:extLst>
      <p:ext uri="{BB962C8B-B14F-4D97-AF65-F5344CB8AC3E}">
        <p14:creationId xmlns:p14="http://schemas.microsoft.com/office/powerpoint/2010/main" val="111298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7DDB4F4-092D-4D23-B487-F20308BAA553}" type="slidenum">
              <a:rPr lang="en-US" altLang="en-US"/>
              <a:pPr/>
              <a:t>‹#›</a:t>
            </a:fld>
            <a:endParaRPr lang="en-US" altLang="en-US"/>
          </a:p>
        </p:txBody>
      </p:sp>
    </p:spTree>
    <p:extLst>
      <p:ext uri="{BB962C8B-B14F-4D97-AF65-F5344CB8AC3E}">
        <p14:creationId xmlns:p14="http://schemas.microsoft.com/office/powerpoint/2010/main" val="169246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81063"/>
            <a:ext cx="1457325" cy="7924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14350" y="881063"/>
            <a:ext cx="4219575" cy="792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CFE72E1-8282-44A7-ACB3-C35440111C58}" type="slidenum">
              <a:rPr lang="en-US" altLang="en-US"/>
              <a:pPr/>
              <a:t>‹#›</a:t>
            </a:fld>
            <a:endParaRPr lang="en-US" altLang="en-US"/>
          </a:p>
        </p:txBody>
      </p:sp>
    </p:spTree>
    <p:extLst>
      <p:ext uri="{BB962C8B-B14F-4D97-AF65-F5344CB8AC3E}">
        <p14:creationId xmlns:p14="http://schemas.microsoft.com/office/powerpoint/2010/main" val="133882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FBB68A-73A1-4AAB-970C-9F40C675E222}" type="slidenum">
              <a:rPr lang="en-US" altLang="en-US"/>
              <a:pPr/>
              <a:t>‹#›</a:t>
            </a:fld>
            <a:endParaRPr lang="en-US" altLang="en-US"/>
          </a:p>
        </p:txBody>
      </p:sp>
    </p:spTree>
    <p:extLst>
      <p:ext uri="{BB962C8B-B14F-4D97-AF65-F5344CB8AC3E}">
        <p14:creationId xmlns:p14="http://schemas.microsoft.com/office/powerpoint/2010/main" val="177659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414CBB4-4AA4-4166-83F6-6F186013202F}" type="slidenum">
              <a:rPr lang="en-US" altLang="en-US"/>
              <a:pPr/>
              <a:t>‹#›</a:t>
            </a:fld>
            <a:endParaRPr lang="en-US" altLang="en-US"/>
          </a:p>
        </p:txBody>
      </p:sp>
    </p:spTree>
    <p:extLst>
      <p:ext uri="{BB962C8B-B14F-4D97-AF65-F5344CB8AC3E}">
        <p14:creationId xmlns:p14="http://schemas.microsoft.com/office/powerpoint/2010/main" val="2008105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0BF2A02-ECA3-4988-98FD-44946BF24DF0}" type="slidenum">
              <a:rPr lang="en-US" altLang="en-US"/>
              <a:pPr/>
              <a:t>‹#›</a:t>
            </a:fld>
            <a:endParaRPr lang="en-US" altLang="en-US"/>
          </a:p>
        </p:txBody>
      </p:sp>
    </p:spTree>
    <p:extLst>
      <p:ext uri="{BB962C8B-B14F-4D97-AF65-F5344CB8AC3E}">
        <p14:creationId xmlns:p14="http://schemas.microsoft.com/office/powerpoint/2010/main" val="407843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A721DA8-D5C3-4E5A-AB95-366B64E97D65}" type="slidenum">
              <a:rPr lang="en-US" altLang="en-US"/>
              <a:pPr/>
              <a:t>‹#›</a:t>
            </a:fld>
            <a:endParaRPr lang="en-US" altLang="en-US"/>
          </a:p>
        </p:txBody>
      </p:sp>
    </p:spTree>
    <p:extLst>
      <p:ext uri="{BB962C8B-B14F-4D97-AF65-F5344CB8AC3E}">
        <p14:creationId xmlns:p14="http://schemas.microsoft.com/office/powerpoint/2010/main" val="3425881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A81F666-CADB-4A10-92DC-7A85278E5B25}" type="slidenum">
              <a:rPr lang="en-US" altLang="en-US"/>
              <a:pPr/>
              <a:t>‹#›</a:t>
            </a:fld>
            <a:endParaRPr lang="en-US" altLang="en-US"/>
          </a:p>
        </p:txBody>
      </p:sp>
    </p:spTree>
    <p:extLst>
      <p:ext uri="{BB962C8B-B14F-4D97-AF65-F5344CB8AC3E}">
        <p14:creationId xmlns:p14="http://schemas.microsoft.com/office/powerpoint/2010/main" val="161115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1336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84EBCC3-9FAA-4BB6-AE70-AAC87C714513}" type="slidenum">
              <a:rPr lang="en-US" altLang="en-US"/>
              <a:pPr/>
              <a:t>‹#›</a:t>
            </a:fld>
            <a:endParaRPr lang="en-US" altLang="en-US"/>
          </a:p>
        </p:txBody>
      </p:sp>
    </p:spTree>
    <p:extLst>
      <p:ext uri="{BB962C8B-B14F-4D97-AF65-F5344CB8AC3E}">
        <p14:creationId xmlns:p14="http://schemas.microsoft.com/office/powerpoint/2010/main" val="305078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FB7B4D0-E88E-4425-A422-B46F98E067CF}" type="slidenum">
              <a:rPr lang="en-US" altLang="en-US"/>
              <a:pPr/>
              <a:t>‹#›</a:t>
            </a:fld>
            <a:endParaRPr lang="en-US" altLang="en-US"/>
          </a:p>
        </p:txBody>
      </p:sp>
    </p:spTree>
    <p:extLst>
      <p:ext uri="{BB962C8B-B14F-4D97-AF65-F5344CB8AC3E}">
        <p14:creationId xmlns:p14="http://schemas.microsoft.com/office/powerpoint/2010/main" val="4263521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6" rIns="91431" bIns="45716" numCol="1" anchor="t" anchorCtr="0" compatLnSpc="1">
            <a:prstTxWarp prst="textNoShape">
              <a:avLst/>
            </a:prstTxWarp>
          </a:bodyPr>
          <a:lstStyle>
            <a:lvl1pPr algn="r">
              <a:defRPr sz="1400"/>
            </a:lvl1pPr>
          </a:lstStyle>
          <a:p>
            <a:fld id="{4702AB9C-1BFE-4C3B-A0B4-734A7099E55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80DEEA7-7833-4368-B534-3E9DE4159958}"/>
              </a:ext>
            </a:extLst>
          </p:cNvPr>
          <p:cNvPicPr>
            <a:picLocks noChangeAspect="1"/>
          </p:cNvPicPr>
          <p:nvPr/>
        </p:nvPicPr>
        <p:blipFill rotWithShape="1">
          <a:blip r:embed="rId2"/>
          <a:srcRect l="1801"/>
          <a:stretch/>
        </p:blipFill>
        <p:spPr>
          <a:xfrm>
            <a:off x="20" y="10"/>
            <a:ext cx="6857980" cy="9905990"/>
          </a:xfrm>
          <a:prstGeom prst="rect">
            <a:avLst/>
          </a:prstGeom>
        </p:spPr>
      </p:pic>
      <p:grpSp>
        <p:nvGrpSpPr>
          <p:cNvPr id="3" name="Group 2">
            <a:extLst>
              <a:ext uri="{FF2B5EF4-FFF2-40B4-BE49-F238E27FC236}">
                <a16:creationId xmlns:a16="http://schemas.microsoft.com/office/drawing/2014/main" id="{96E988EE-37BE-4768-8C9F-3A5690304329}"/>
              </a:ext>
            </a:extLst>
          </p:cNvPr>
          <p:cNvGrpSpPr/>
          <p:nvPr/>
        </p:nvGrpSpPr>
        <p:grpSpPr>
          <a:xfrm>
            <a:off x="0" y="4232920"/>
            <a:ext cx="5483225" cy="1073150"/>
            <a:chOff x="0" y="4232920"/>
            <a:chExt cx="5483225" cy="1073150"/>
          </a:xfrm>
        </p:grpSpPr>
        <p:sp>
          <p:nvSpPr>
            <p:cNvPr id="4" name="Rectangle 20">
              <a:extLst>
                <a:ext uri="{FF2B5EF4-FFF2-40B4-BE49-F238E27FC236}">
                  <a16:creationId xmlns:a16="http://schemas.microsoft.com/office/drawing/2014/main" id="{BB495A1F-4F65-4BDA-9D35-2E5DEEE2A21A}"/>
                </a:ext>
              </a:extLst>
            </p:cNvPr>
            <p:cNvSpPr>
              <a:spLocks noChangeArrowheads="1"/>
            </p:cNvSpPr>
            <p:nvPr/>
          </p:nvSpPr>
          <p:spPr bwMode="auto">
            <a:xfrm>
              <a:off x="0" y="4232920"/>
              <a:ext cx="4800600" cy="1073150"/>
            </a:xfrm>
            <a:prstGeom prst="rect">
              <a:avLst/>
            </a:prstGeom>
            <a:solidFill>
              <a:srgbClr val="00BC8F"/>
            </a:solidFill>
            <a:ln>
              <a:solidFill>
                <a:srgbClr val="00BC8F"/>
              </a:solidFill>
            </a:ln>
            <a:effectLst/>
          </p:spPr>
          <p:txBody>
            <a:bodyPr wrap="none" anchor="ctr"/>
            <a:lstStyle/>
            <a:p>
              <a:pPr algn="ctr"/>
              <a:endParaRPr lang="en-GB" altLang="en-US">
                <a:solidFill>
                  <a:srgbClr val="00B050"/>
                </a:solidFill>
              </a:endParaRPr>
            </a:p>
          </p:txBody>
        </p:sp>
        <p:sp>
          <p:nvSpPr>
            <p:cNvPr id="5" name="AutoShape 21">
              <a:extLst>
                <a:ext uri="{FF2B5EF4-FFF2-40B4-BE49-F238E27FC236}">
                  <a16:creationId xmlns:a16="http://schemas.microsoft.com/office/drawing/2014/main" id="{C55378CF-3E51-447F-83D0-EC23C9402007}"/>
                </a:ext>
              </a:extLst>
            </p:cNvPr>
            <p:cNvSpPr>
              <a:spLocks noChangeArrowheads="1"/>
            </p:cNvSpPr>
            <p:nvPr/>
          </p:nvSpPr>
          <p:spPr bwMode="auto">
            <a:xfrm>
              <a:off x="4797425" y="4232920"/>
              <a:ext cx="685800" cy="1073150"/>
            </a:xfrm>
            <a:prstGeom prst="flowChartDelay">
              <a:avLst/>
            </a:prstGeom>
            <a:solidFill>
              <a:srgbClr val="00BC8F"/>
            </a:solidFill>
            <a:ln>
              <a:solidFill>
                <a:srgbClr val="00BC8F"/>
              </a:solidFill>
            </a:ln>
            <a:effectLst/>
          </p:spPr>
          <p:txBody>
            <a:bodyPr wrap="none" anchor="ctr"/>
            <a:lstStyle/>
            <a:p>
              <a:endParaRPr lang="en-GB">
                <a:solidFill>
                  <a:srgbClr val="00B050"/>
                </a:solidFill>
              </a:endParaRPr>
            </a:p>
          </p:txBody>
        </p:sp>
        <p:sp>
          <p:nvSpPr>
            <p:cNvPr id="6" name="Text Box 5">
              <a:extLst>
                <a:ext uri="{FF2B5EF4-FFF2-40B4-BE49-F238E27FC236}">
                  <a16:creationId xmlns:a16="http://schemas.microsoft.com/office/drawing/2014/main" id="{FCCC6F00-BBFC-4196-BC2B-71C170F23136}"/>
                </a:ext>
              </a:extLst>
            </p:cNvPr>
            <p:cNvSpPr txBox="1">
              <a:spLocks noChangeArrowheads="1"/>
            </p:cNvSpPr>
            <p:nvPr/>
          </p:nvSpPr>
          <p:spPr bwMode="auto">
            <a:xfrm>
              <a:off x="0" y="4509938"/>
              <a:ext cx="5105400" cy="519113"/>
            </a:xfrm>
            <a:prstGeom prst="rect">
              <a:avLst/>
            </a:prstGeom>
            <a:noFill/>
            <a:ln>
              <a:noFill/>
            </a:ln>
            <a:effectLst/>
            <a:extLst>
              <a:ext uri="{909E8E84-426E-40DD-AFC4-6F175D3DCCD1}">
                <a14:hiddenFill xmlns:a14="http://schemas.microsoft.com/office/drawing/2010/main">
                  <a:solidFill>
                    <a:srgbClr val="0066CC">
                      <a:alpha val="50000"/>
                    </a:srgbClr>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spAutoFit/>
            </a:bodyPr>
            <a:lstStyle/>
            <a:p>
              <a:pPr>
                <a:spcBef>
                  <a:spcPct val="50000"/>
                </a:spcBef>
              </a:pPr>
              <a:r>
                <a:rPr lang="en-US" altLang="en-US" sz="2800" b="1" dirty="0">
                  <a:solidFill>
                    <a:schemeClr val="bg1"/>
                  </a:solidFill>
                  <a:effectLst>
                    <a:outerShdw blurRad="38100" dist="38100" dir="2700000" algn="tl">
                      <a:srgbClr val="C0C0C0"/>
                    </a:outerShdw>
                  </a:effectLst>
                  <a:latin typeface="Garamond" pitchFamily="18" charset="0"/>
                </a:rPr>
                <a:t>	</a:t>
              </a:r>
              <a:r>
                <a:rPr lang="en-US" altLang="en-US" dirty="0">
                  <a:solidFill>
                    <a:schemeClr val="bg1"/>
                  </a:solidFill>
                  <a:effectLst>
                    <a:outerShdw blurRad="38100" dist="38100" dir="2700000" algn="tl">
                      <a:srgbClr val="C0C0C0"/>
                    </a:outerShdw>
                  </a:effectLst>
                </a:rPr>
                <a:t>Environmental Policy</a:t>
              </a:r>
              <a:endParaRPr lang="en-US" altLang="en-US" dirty="0">
                <a:solidFill>
                  <a:schemeClr val="bg1"/>
                </a:solidFill>
              </a:endParaRPr>
            </a:p>
          </p:txBody>
        </p:sp>
      </p:grpSp>
    </p:spTree>
    <p:extLst>
      <p:ext uri="{BB962C8B-B14F-4D97-AF65-F5344CB8AC3E}">
        <p14:creationId xmlns:p14="http://schemas.microsoft.com/office/powerpoint/2010/main" val="155414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A screenshot of a cell phone&#10;&#10;Description automatically generated">
            <a:extLst>
              <a:ext uri="{FF2B5EF4-FFF2-40B4-BE49-F238E27FC236}">
                <a16:creationId xmlns:a16="http://schemas.microsoft.com/office/drawing/2014/main" id="{B5EC6068-A029-4BBD-8A2D-B655979DA0D4}"/>
              </a:ext>
            </a:extLst>
          </p:cNvPr>
          <p:cNvPicPr>
            <a:picLocks noChangeAspect="1"/>
          </p:cNvPicPr>
          <p:nvPr/>
        </p:nvPicPr>
        <p:blipFill rotWithShape="1">
          <a:blip r:embed="rId2"/>
          <a:srcRect l="1801"/>
          <a:stretch/>
        </p:blipFill>
        <p:spPr>
          <a:xfrm>
            <a:off x="20" y="10"/>
            <a:ext cx="6857980" cy="9905990"/>
          </a:xfrm>
          <a:prstGeom prst="rect">
            <a:avLst/>
          </a:prstGeom>
        </p:spPr>
      </p:pic>
      <p:grpSp>
        <p:nvGrpSpPr>
          <p:cNvPr id="3" name="Group 2">
            <a:extLst>
              <a:ext uri="{FF2B5EF4-FFF2-40B4-BE49-F238E27FC236}">
                <a16:creationId xmlns:a16="http://schemas.microsoft.com/office/drawing/2014/main" id="{D8194644-D9E8-4E87-9EFC-688F627BC3B1}"/>
              </a:ext>
            </a:extLst>
          </p:cNvPr>
          <p:cNvGrpSpPr/>
          <p:nvPr/>
        </p:nvGrpSpPr>
        <p:grpSpPr>
          <a:xfrm>
            <a:off x="0" y="1424608"/>
            <a:ext cx="5483225" cy="1073150"/>
            <a:chOff x="0" y="4232920"/>
            <a:chExt cx="5483225" cy="1073150"/>
          </a:xfrm>
        </p:grpSpPr>
        <p:sp>
          <p:nvSpPr>
            <p:cNvPr id="4" name="Rectangle 3">
              <a:extLst>
                <a:ext uri="{FF2B5EF4-FFF2-40B4-BE49-F238E27FC236}">
                  <a16:creationId xmlns:a16="http://schemas.microsoft.com/office/drawing/2014/main" id="{7B1AA216-8B8B-4404-B651-7B2862D4D88D}"/>
                </a:ext>
              </a:extLst>
            </p:cNvPr>
            <p:cNvSpPr>
              <a:spLocks noChangeArrowheads="1"/>
            </p:cNvSpPr>
            <p:nvPr/>
          </p:nvSpPr>
          <p:spPr bwMode="auto">
            <a:xfrm>
              <a:off x="0" y="4232920"/>
              <a:ext cx="4800600" cy="1073150"/>
            </a:xfrm>
            <a:prstGeom prst="rect">
              <a:avLst/>
            </a:prstGeom>
            <a:solidFill>
              <a:srgbClr val="00BC8F"/>
            </a:solidFill>
            <a:ln>
              <a:solidFill>
                <a:srgbClr val="00BC8F"/>
              </a:solidFill>
            </a:ln>
            <a:effectLst/>
          </p:spPr>
          <p:txBody>
            <a:bodyPr wrap="none" anchor="ctr"/>
            <a:lstStyle/>
            <a:p>
              <a:pPr algn="ctr"/>
              <a:endParaRPr lang="en-GB" altLang="en-US">
                <a:solidFill>
                  <a:srgbClr val="00B050"/>
                </a:solidFill>
              </a:endParaRPr>
            </a:p>
          </p:txBody>
        </p:sp>
        <p:sp>
          <p:nvSpPr>
            <p:cNvPr id="5" name="AutoShape 21">
              <a:extLst>
                <a:ext uri="{FF2B5EF4-FFF2-40B4-BE49-F238E27FC236}">
                  <a16:creationId xmlns:a16="http://schemas.microsoft.com/office/drawing/2014/main" id="{B64F9485-38B8-4257-9F62-438697D8AD17}"/>
                </a:ext>
              </a:extLst>
            </p:cNvPr>
            <p:cNvSpPr>
              <a:spLocks noChangeArrowheads="1"/>
            </p:cNvSpPr>
            <p:nvPr/>
          </p:nvSpPr>
          <p:spPr bwMode="auto">
            <a:xfrm>
              <a:off x="4797425" y="4232920"/>
              <a:ext cx="685800" cy="1073150"/>
            </a:xfrm>
            <a:prstGeom prst="flowChartDelay">
              <a:avLst/>
            </a:prstGeom>
            <a:solidFill>
              <a:srgbClr val="00BC8F"/>
            </a:solidFill>
            <a:ln>
              <a:solidFill>
                <a:srgbClr val="00BC8F"/>
              </a:solidFill>
            </a:ln>
            <a:effectLst/>
          </p:spPr>
          <p:txBody>
            <a:bodyPr wrap="none" anchor="ctr"/>
            <a:lstStyle/>
            <a:p>
              <a:endParaRPr lang="en-GB">
                <a:solidFill>
                  <a:srgbClr val="00B050"/>
                </a:solidFill>
              </a:endParaRPr>
            </a:p>
          </p:txBody>
        </p:sp>
        <p:sp>
          <p:nvSpPr>
            <p:cNvPr id="6" name="Text Box 5">
              <a:extLst>
                <a:ext uri="{FF2B5EF4-FFF2-40B4-BE49-F238E27FC236}">
                  <a16:creationId xmlns:a16="http://schemas.microsoft.com/office/drawing/2014/main" id="{8449D824-10D7-4DEC-A362-EE892A4A15CC}"/>
                </a:ext>
              </a:extLst>
            </p:cNvPr>
            <p:cNvSpPr txBox="1">
              <a:spLocks noChangeArrowheads="1"/>
            </p:cNvSpPr>
            <p:nvPr/>
          </p:nvSpPr>
          <p:spPr bwMode="auto">
            <a:xfrm>
              <a:off x="0" y="4509938"/>
              <a:ext cx="5105400" cy="519113"/>
            </a:xfrm>
            <a:prstGeom prst="rect">
              <a:avLst/>
            </a:prstGeom>
            <a:noFill/>
            <a:ln>
              <a:noFill/>
            </a:ln>
            <a:effectLst/>
            <a:extLst>
              <a:ext uri="{909E8E84-426E-40DD-AFC4-6F175D3DCCD1}">
                <a14:hiddenFill xmlns:a14="http://schemas.microsoft.com/office/drawing/2010/main">
                  <a:solidFill>
                    <a:srgbClr val="0066CC">
                      <a:alpha val="50000"/>
                    </a:srgbClr>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spAutoFit/>
            </a:bodyPr>
            <a:lstStyle/>
            <a:p>
              <a:pPr>
                <a:spcBef>
                  <a:spcPct val="50000"/>
                </a:spcBef>
              </a:pPr>
              <a:r>
                <a:rPr lang="en-US" altLang="en-US" sz="2800" b="1" dirty="0">
                  <a:solidFill>
                    <a:schemeClr val="bg1"/>
                  </a:solidFill>
                  <a:effectLst>
                    <a:outerShdw blurRad="38100" dist="38100" dir="2700000" algn="tl">
                      <a:srgbClr val="C0C0C0"/>
                    </a:outerShdw>
                  </a:effectLst>
                  <a:latin typeface="Garamond" pitchFamily="18" charset="0"/>
                </a:rPr>
                <a:t>	</a:t>
              </a:r>
              <a:r>
                <a:rPr lang="en-US" altLang="en-US" dirty="0">
                  <a:solidFill>
                    <a:schemeClr val="bg1"/>
                  </a:solidFill>
                  <a:effectLst>
                    <a:outerShdw blurRad="38100" dist="38100" dir="2700000" algn="tl">
                      <a:srgbClr val="C0C0C0"/>
                    </a:outerShdw>
                  </a:effectLst>
                </a:rPr>
                <a:t>Environmental Policy</a:t>
              </a:r>
              <a:endParaRPr lang="en-US" altLang="en-US" dirty="0">
                <a:solidFill>
                  <a:schemeClr val="bg1"/>
                </a:solidFill>
              </a:endParaRPr>
            </a:p>
          </p:txBody>
        </p:sp>
      </p:grpSp>
      <p:sp>
        <p:nvSpPr>
          <p:cNvPr id="7" name="Text Box 4">
            <a:extLst>
              <a:ext uri="{FF2B5EF4-FFF2-40B4-BE49-F238E27FC236}">
                <a16:creationId xmlns:a16="http://schemas.microsoft.com/office/drawing/2014/main" id="{C598E9A5-0DCC-4EF2-B38F-99595AE4C197}"/>
              </a:ext>
            </a:extLst>
          </p:cNvPr>
          <p:cNvSpPr txBox="1">
            <a:spLocks noChangeArrowheads="1"/>
          </p:cNvSpPr>
          <p:nvPr/>
        </p:nvSpPr>
        <p:spPr bwMode="auto">
          <a:xfrm>
            <a:off x="260648" y="2751072"/>
            <a:ext cx="6096000" cy="606319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spAutoFit/>
          </a:bodyPr>
          <a:lstStyle/>
          <a:p>
            <a:pPr algn="just"/>
            <a:r>
              <a:rPr lang="en-GB" altLang="en-US" sz="1400" dirty="0">
                <a:latin typeface="Calibri" panose="020F0502020204030204" pitchFamily="34" charset="0"/>
                <a:cs typeface="Calibri" panose="020F0502020204030204" pitchFamily="34" charset="0"/>
              </a:rPr>
              <a:t>As experience hoteliers we recognise that our operations have an effect on the local, regional and countywide environment. As a consequence of this, the management and directors are committed to continuous improvements in environmental performance and the prevention of pollution. Environmental regulations, laws and codes of practice will be regarded as setting the minimum standards of environmental performance.</a:t>
            </a:r>
          </a:p>
          <a:p>
            <a:pPr algn="just"/>
            <a:endParaRPr lang="en-GB" altLang="en-US" sz="1400" dirty="0">
              <a:latin typeface="Calibri" panose="020F0502020204030204" pitchFamily="34" charset="0"/>
              <a:cs typeface="Calibri" panose="020F0502020204030204" pitchFamily="34" charset="0"/>
            </a:endParaRPr>
          </a:p>
          <a:p>
            <a:pPr algn="just"/>
            <a:r>
              <a:rPr lang="en-GB" altLang="en-US" sz="1400" dirty="0">
                <a:latin typeface="Calibri" panose="020F0502020204030204" pitchFamily="34" charset="0"/>
                <a:cs typeface="Calibri" panose="020F0502020204030204" pitchFamily="34" charset="0"/>
              </a:rPr>
              <a:t>The General Managers are responsible to the Board for the company’s performance and implementation of this policy. The General Managers will be supported by a nominated specialised (or company) who will provide regular reports on progress.</a:t>
            </a:r>
          </a:p>
          <a:p>
            <a:pPr algn="just"/>
            <a:endParaRPr lang="en-GB" altLang="en-US" sz="1400" b="1" dirty="0">
              <a:latin typeface="Calibri" panose="020F0502020204030204" pitchFamily="34" charset="0"/>
              <a:cs typeface="Calibri" panose="020F0502020204030204" pitchFamily="34" charset="0"/>
            </a:endParaRPr>
          </a:p>
          <a:p>
            <a:pPr algn="just"/>
            <a:r>
              <a:rPr lang="en-GB" altLang="en-US" sz="1400" b="1" dirty="0">
                <a:latin typeface="Calibri" panose="020F0502020204030204" pitchFamily="34" charset="0"/>
                <a:cs typeface="Calibri" panose="020F0502020204030204" pitchFamily="34" charset="0"/>
              </a:rPr>
              <a:t>Overview of the Strategy and Action Plan</a:t>
            </a:r>
          </a:p>
          <a:p>
            <a:pPr algn="just"/>
            <a:endParaRPr lang="en-GB" altLang="en-US" sz="1400" dirty="0">
              <a:latin typeface="Calibri" panose="020F0502020204030204" pitchFamily="34" charset="0"/>
              <a:cs typeface="Calibri" panose="020F0502020204030204" pitchFamily="34" charset="0"/>
            </a:endParaRPr>
          </a:p>
          <a:p>
            <a:pPr algn="just"/>
            <a:r>
              <a:rPr lang="en-GB" altLang="en-US" sz="1400" dirty="0">
                <a:latin typeface="Calibri" panose="020F0502020204030204" pitchFamily="34" charset="0"/>
                <a:cs typeface="Calibri" panose="020F0502020204030204" pitchFamily="34" charset="0"/>
              </a:rPr>
              <a:t>1.Expert assistance has been set up to lead activity on a range of objectives. The steering group will develop and maintain activity on the action plan. The objectives and action plan will be communicated to all employees.</a:t>
            </a:r>
          </a:p>
          <a:p>
            <a:pPr algn="just"/>
            <a:endParaRPr lang="en-GB" altLang="en-US" sz="1400" dirty="0">
              <a:latin typeface="Calibri" panose="020F0502020204030204" pitchFamily="34" charset="0"/>
              <a:cs typeface="Calibri" panose="020F0502020204030204" pitchFamily="34" charset="0"/>
            </a:endParaRPr>
          </a:p>
          <a:p>
            <a:pPr algn="just"/>
            <a:r>
              <a:rPr lang="en-GB" altLang="en-US" sz="1400" dirty="0">
                <a:latin typeface="Calibri" panose="020F0502020204030204" pitchFamily="34" charset="0"/>
                <a:cs typeface="Calibri" panose="020F0502020204030204" pitchFamily="34" charset="0"/>
              </a:rPr>
              <a:t>2.The Green Tourism Business Scheme (audit and grading ) has been established as the key framework for assessing performance and monitoring improvements. Employees and suppliers will be directly impacted and our customers will be encouraged to support initiatives.</a:t>
            </a:r>
            <a:endParaRPr lang="en-GB" altLang="en-US" dirty="0">
              <a:latin typeface="Calibri" panose="020F0502020204030204" pitchFamily="34" charset="0"/>
              <a:cs typeface="Calibri" panose="020F0502020204030204" pitchFamily="34" charset="0"/>
            </a:endParaRPr>
          </a:p>
          <a:p>
            <a:pPr algn="just"/>
            <a:endParaRPr lang="en-GB" altLang="en-US" sz="1400" dirty="0">
              <a:latin typeface="Calibri" panose="020F0502020204030204" pitchFamily="34" charset="0"/>
              <a:cs typeface="Calibri" panose="020F0502020204030204" pitchFamily="34" charset="0"/>
            </a:endParaRPr>
          </a:p>
          <a:p>
            <a:pPr algn="just"/>
            <a:r>
              <a:rPr lang="en-GB" altLang="en-US" sz="1400" dirty="0">
                <a:latin typeface="Calibri" panose="020F0502020204030204" pitchFamily="34" charset="0"/>
                <a:cs typeface="Calibri" panose="020F0502020204030204" pitchFamily="34" charset="0"/>
              </a:rPr>
              <a:t>3. The main focus is on reducing consumption and improving efficiency in our Energy and Waste Management processes. Targets for each business are set for reducing energy, waste and water consumption. These targets are treated as Key Performance Indicators when reviewing local management performance. </a:t>
            </a:r>
            <a:endParaRPr lang="en-GB" altLang="en-US" u="sng" dirty="0">
              <a:solidFill>
                <a:srgbClr val="FF3300"/>
              </a:solidFill>
              <a:latin typeface="Calibri" panose="020F0502020204030204" pitchFamily="34" charset="0"/>
              <a:cs typeface="Calibri" panose="020F0502020204030204" pitchFamily="34" charset="0"/>
            </a:endParaRPr>
          </a:p>
          <a:p>
            <a:endParaRPr lang="en-GB" altLang="en-US" sz="1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2819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7107802-BFB8-4980-8183-76EA57C378A8}"/>
              </a:ext>
            </a:extLst>
          </p:cNvPr>
          <p:cNvPicPr>
            <a:picLocks noChangeAspect="1"/>
          </p:cNvPicPr>
          <p:nvPr/>
        </p:nvPicPr>
        <p:blipFill rotWithShape="1">
          <a:blip r:embed="rId2"/>
          <a:srcRect r="28"/>
          <a:stretch/>
        </p:blipFill>
        <p:spPr>
          <a:xfrm>
            <a:off x="20" y="10"/>
            <a:ext cx="6857980" cy="9905990"/>
          </a:xfrm>
          <a:prstGeom prst="rect">
            <a:avLst/>
          </a:prstGeom>
        </p:spPr>
      </p:pic>
      <p:pic>
        <p:nvPicPr>
          <p:cNvPr id="3" name="Picture 2">
            <a:extLst>
              <a:ext uri="{FF2B5EF4-FFF2-40B4-BE49-F238E27FC236}">
                <a16:creationId xmlns:a16="http://schemas.microsoft.com/office/drawing/2014/main" id="{4D61CDE1-4FD4-4D25-A248-5D43F36A90BB}"/>
              </a:ext>
            </a:extLst>
          </p:cNvPr>
          <p:cNvPicPr>
            <a:picLocks noChangeAspect="1"/>
          </p:cNvPicPr>
          <p:nvPr/>
        </p:nvPicPr>
        <p:blipFill>
          <a:blip r:embed="rId3"/>
          <a:stretch>
            <a:fillRect/>
          </a:stretch>
        </p:blipFill>
        <p:spPr>
          <a:xfrm>
            <a:off x="0" y="1424608"/>
            <a:ext cx="5492972" cy="1085182"/>
          </a:xfrm>
          <a:prstGeom prst="rect">
            <a:avLst/>
          </a:prstGeom>
        </p:spPr>
      </p:pic>
      <p:pic>
        <p:nvPicPr>
          <p:cNvPr id="4" name="Picture 3">
            <a:extLst>
              <a:ext uri="{FF2B5EF4-FFF2-40B4-BE49-F238E27FC236}">
                <a16:creationId xmlns:a16="http://schemas.microsoft.com/office/drawing/2014/main" id="{D9F170DE-43E3-46D7-8F90-C133B72EBA37}"/>
              </a:ext>
            </a:extLst>
          </p:cNvPr>
          <p:cNvPicPr>
            <a:picLocks noChangeAspect="1"/>
          </p:cNvPicPr>
          <p:nvPr/>
        </p:nvPicPr>
        <p:blipFill>
          <a:blip r:embed="rId4"/>
          <a:stretch>
            <a:fillRect/>
          </a:stretch>
        </p:blipFill>
        <p:spPr>
          <a:xfrm>
            <a:off x="116632" y="2509790"/>
            <a:ext cx="6133108" cy="7070478"/>
          </a:xfrm>
          <a:prstGeom prst="rect">
            <a:avLst/>
          </a:prstGeom>
        </p:spPr>
      </p:pic>
    </p:spTree>
    <p:extLst>
      <p:ext uri="{BB962C8B-B14F-4D97-AF65-F5344CB8AC3E}">
        <p14:creationId xmlns:p14="http://schemas.microsoft.com/office/powerpoint/2010/main" val="281261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91D823-75D1-495B-A44B-5759A4865270}"/>
              </a:ext>
            </a:extLst>
          </p:cNvPr>
          <p:cNvPicPr>
            <a:picLocks noChangeAspect="1"/>
          </p:cNvPicPr>
          <p:nvPr/>
        </p:nvPicPr>
        <p:blipFill rotWithShape="1">
          <a:blip r:embed="rId2"/>
          <a:srcRect r="28"/>
          <a:stretch/>
        </p:blipFill>
        <p:spPr>
          <a:xfrm>
            <a:off x="20" y="10"/>
            <a:ext cx="6857980" cy="9905990"/>
          </a:xfrm>
          <a:prstGeom prst="rect">
            <a:avLst/>
          </a:prstGeom>
        </p:spPr>
      </p:pic>
      <p:pic>
        <p:nvPicPr>
          <p:cNvPr id="3" name="Picture 2">
            <a:extLst>
              <a:ext uri="{FF2B5EF4-FFF2-40B4-BE49-F238E27FC236}">
                <a16:creationId xmlns:a16="http://schemas.microsoft.com/office/drawing/2014/main" id="{728D7383-7067-4B1C-B495-4282F60D62B6}"/>
              </a:ext>
            </a:extLst>
          </p:cNvPr>
          <p:cNvPicPr>
            <a:picLocks noChangeAspect="1"/>
          </p:cNvPicPr>
          <p:nvPr/>
        </p:nvPicPr>
        <p:blipFill>
          <a:blip r:embed="rId3"/>
          <a:stretch>
            <a:fillRect/>
          </a:stretch>
        </p:blipFill>
        <p:spPr>
          <a:xfrm>
            <a:off x="347205" y="2288704"/>
            <a:ext cx="6163590" cy="6718029"/>
          </a:xfrm>
          <a:prstGeom prst="rect">
            <a:avLst/>
          </a:prstGeom>
        </p:spPr>
      </p:pic>
      <p:pic>
        <p:nvPicPr>
          <p:cNvPr id="4" name="Picture 3">
            <a:extLst>
              <a:ext uri="{FF2B5EF4-FFF2-40B4-BE49-F238E27FC236}">
                <a16:creationId xmlns:a16="http://schemas.microsoft.com/office/drawing/2014/main" id="{3DB92098-90E3-4AA7-8A81-C53CBA8B2E77}"/>
              </a:ext>
            </a:extLst>
          </p:cNvPr>
          <p:cNvPicPr>
            <a:picLocks noChangeAspect="1"/>
          </p:cNvPicPr>
          <p:nvPr/>
        </p:nvPicPr>
        <p:blipFill>
          <a:blip r:embed="rId4"/>
          <a:stretch>
            <a:fillRect/>
          </a:stretch>
        </p:blipFill>
        <p:spPr>
          <a:xfrm>
            <a:off x="0" y="1206664"/>
            <a:ext cx="5492972" cy="1085182"/>
          </a:xfrm>
          <a:prstGeom prst="rect">
            <a:avLst/>
          </a:prstGeom>
        </p:spPr>
      </p:pic>
    </p:spTree>
    <p:extLst>
      <p:ext uri="{BB962C8B-B14F-4D97-AF65-F5344CB8AC3E}">
        <p14:creationId xmlns:p14="http://schemas.microsoft.com/office/powerpoint/2010/main" val="239722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419DFCE-8613-4199-9AD1-9410ECFA1C27}"/>
              </a:ext>
            </a:extLst>
          </p:cNvPr>
          <p:cNvPicPr>
            <a:picLocks noChangeAspect="1"/>
          </p:cNvPicPr>
          <p:nvPr/>
        </p:nvPicPr>
        <p:blipFill rotWithShape="1">
          <a:blip r:embed="rId2"/>
          <a:srcRect r="28"/>
          <a:stretch/>
        </p:blipFill>
        <p:spPr>
          <a:xfrm>
            <a:off x="20" y="10"/>
            <a:ext cx="6857980" cy="9905990"/>
          </a:xfrm>
          <a:prstGeom prst="rect">
            <a:avLst/>
          </a:prstGeom>
        </p:spPr>
      </p:pic>
      <p:pic>
        <p:nvPicPr>
          <p:cNvPr id="3" name="Picture 2">
            <a:extLst>
              <a:ext uri="{FF2B5EF4-FFF2-40B4-BE49-F238E27FC236}">
                <a16:creationId xmlns:a16="http://schemas.microsoft.com/office/drawing/2014/main" id="{F640D3D9-14DB-44D5-8480-D54C8CA2A566}"/>
              </a:ext>
            </a:extLst>
          </p:cNvPr>
          <p:cNvPicPr>
            <a:picLocks noChangeAspect="1"/>
          </p:cNvPicPr>
          <p:nvPr/>
        </p:nvPicPr>
        <p:blipFill>
          <a:blip r:embed="rId3"/>
          <a:stretch>
            <a:fillRect/>
          </a:stretch>
        </p:blipFill>
        <p:spPr>
          <a:xfrm>
            <a:off x="188640" y="2504728"/>
            <a:ext cx="6120914" cy="6558369"/>
          </a:xfrm>
          <a:prstGeom prst="rect">
            <a:avLst/>
          </a:prstGeom>
        </p:spPr>
      </p:pic>
      <p:pic>
        <p:nvPicPr>
          <p:cNvPr id="4" name="Picture 3">
            <a:extLst>
              <a:ext uri="{FF2B5EF4-FFF2-40B4-BE49-F238E27FC236}">
                <a16:creationId xmlns:a16="http://schemas.microsoft.com/office/drawing/2014/main" id="{70DB86AA-CB6B-415E-BE8F-04629FFCFF5C}"/>
              </a:ext>
            </a:extLst>
          </p:cNvPr>
          <p:cNvPicPr>
            <a:picLocks noChangeAspect="1"/>
          </p:cNvPicPr>
          <p:nvPr/>
        </p:nvPicPr>
        <p:blipFill>
          <a:blip r:embed="rId4"/>
          <a:stretch>
            <a:fillRect/>
          </a:stretch>
        </p:blipFill>
        <p:spPr>
          <a:xfrm>
            <a:off x="0" y="1391079"/>
            <a:ext cx="5492972" cy="1085182"/>
          </a:xfrm>
          <a:prstGeom prst="rect">
            <a:avLst/>
          </a:prstGeom>
        </p:spPr>
      </p:pic>
    </p:spTree>
    <p:extLst>
      <p:ext uri="{BB962C8B-B14F-4D97-AF65-F5344CB8AC3E}">
        <p14:creationId xmlns:p14="http://schemas.microsoft.com/office/powerpoint/2010/main" val="387446289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8815362E357B742922AF6E2301738AC" ma:contentTypeVersion="5" ma:contentTypeDescription="Create a new document." ma:contentTypeScope="" ma:versionID="2783ff51fbc320d06fb1eb37fe89768b">
  <xsd:schema xmlns:xsd="http://www.w3.org/2001/XMLSchema" xmlns:xs="http://www.w3.org/2001/XMLSchema" xmlns:p="http://schemas.microsoft.com/office/2006/metadata/properties" xmlns:ns2="db8b2263-d784-4309-842d-5af312f20cdf" targetNamespace="http://schemas.microsoft.com/office/2006/metadata/properties" ma:root="true" ma:fieldsID="8fcceedbe96ffdc3b2a440a3a618eec7" ns2:_="">
    <xsd:import namespace="db8b2263-d784-4309-842d-5af312f20cd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b2263-d784-4309-842d-5af312f20c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6F5A61-CC64-48BC-8FAE-AA8DFBEA49F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BBB44EE-F3F9-474C-840A-C3E57C57E2F5}">
  <ds:schemaRefs>
    <ds:schemaRef ds:uri="http://schemas.microsoft.com/sharepoint/v3/contenttype/forms"/>
  </ds:schemaRefs>
</ds:datastoreItem>
</file>

<file path=customXml/itemProps3.xml><?xml version="1.0" encoding="utf-8"?>
<ds:datastoreItem xmlns:ds="http://schemas.openxmlformats.org/officeDocument/2006/customXml" ds:itemID="{C6B7FDAA-EDEB-4D2F-909A-5C87284B1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b2263-d784-4309-842d-5af312f20c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TotalTime>
  <Words>251</Words>
  <Application>Microsoft Office PowerPoint</Application>
  <PresentationFormat>A4 Paper (210x297 mm)</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Garamond</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Kourie</dc:creator>
  <cp:lastModifiedBy>Nick Kourie</cp:lastModifiedBy>
  <cp:revision>1</cp:revision>
  <dcterms:created xsi:type="dcterms:W3CDTF">2020-03-05T12:21:51Z</dcterms:created>
  <dcterms:modified xsi:type="dcterms:W3CDTF">2020-03-05T12:28:58Z</dcterms:modified>
</cp:coreProperties>
</file>